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3" r:id="rId3"/>
    <p:sldId id="257" r:id="rId4"/>
    <p:sldId id="261" r:id="rId5"/>
    <p:sldId id="264" r:id="rId6"/>
    <p:sldId id="258" r:id="rId7"/>
    <p:sldId id="265" r:id="rId8"/>
    <p:sldId id="259" r:id="rId9"/>
    <p:sldId id="266" r:id="rId10"/>
    <p:sldId id="260" r:id="rId11"/>
    <p:sldId id="262"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99"/>
    <a:srgbClr val="9933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00" autoAdjust="0"/>
    <p:restoredTop sz="94660"/>
  </p:normalViewPr>
  <p:slideViewPr>
    <p:cSldViewPr>
      <p:cViewPr varScale="1">
        <p:scale>
          <a:sx n="70" d="100"/>
          <a:sy n="70" d="100"/>
        </p:scale>
        <p:origin x="-510" y="-90"/>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3653A7E-158E-4193-9BDB-DDDF92E995DC}" type="datetimeFigureOut">
              <a:rPr lang="en-US" smtClean="0"/>
              <a:t>5/15/2012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C2AFC3C-505F-44C2-B47E-AE30DCA2EB92}" type="slidenum">
              <a:rPr lang="en-US" smtClean="0"/>
              <a:t>‹#›</a:t>
            </a:fld>
            <a:endParaRPr lang="en-US" dirty="0"/>
          </a:p>
        </p:txBody>
      </p:sp>
    </p:spTree>
    <p:extLst>
      <p:ext uri="{BB962C8B-B14F-4D97-AF65-F5344CB8AC3E}">
        <p14:creationId xmlns:p14="http://schemas.microsoft.com/office/powerpoint/2010/main" val="41545715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3653A7E-158E-4193-9BDB-DDDF92E995DC}" type="datetimeFigureOut">
              <a:rPr lang="en-US" smtClean="0"/>
              <a:t>5/15/2012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C2AFC3C-505F-44C2-B47E-AE30DCA2EB92}" type="slidenum">
              <a:rPr lang="en-US" smtClean="0"/>
              <a:t>‹#›</a:t>
            </a:fld>
            <a:endParaRPr lang="en-US" dirty="0"/>
          </a:p>
        </p:txBody>
      </p:sp>
    </p:spTree>
    <p:extLst>
      <p:ext uri="{BB962C8B-B14F-4D97-AF65-F5344CB8AC3E}">
        <p14:creationId xmlns:p14="http://schemas.microsoft.com/office/powerpoint/2010/main" val="7953844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3653A7E-158E-4193-9BDB-DDDF92E995DC}" type="datetimeFigureOut">
              <a:rPr lang="en-US" smtClean="0"/>
              <a:t>5/15/2012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C2AFC3C-505F-44C2-B47E-AE30DCA2EB92}" type="slidenum">
              <a:rPr lang="en-US" smtClean="0"/>
              <a:t>‹#›</a:t>
            </a:fld>
            <a:endParaRPr lang="en-US" dirty="0"/>
          </a:p>
        </p:txBody>
      </p:sp>
    </p:spTree>
    <p:extLst>
      <p:ext uri="{BB962C8B-B14F-4D97-AF65-F5344CB8AC3E}">
        <p14:creationId xmlns:p14="http://schemas.microsoft.com/office/powerpoint/2010/main" val="16114384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3653A7E-158E-4193-9BDB-DDDF92E995DC}" type="datetimeFigureOut">
              <a:rPr lang="en-US" smtClean="0"/>
              <a:t>5/15/2012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C2AFC3C-505F-44C2-B47E-AE30DCA2EB92}" type="slidenum">
              <a:rPr lang="en-US" smtClean="0"/>
              <a:t>‹#›</a:t>
            </a:fld>
            <a:endParaRPr lang="en-US" dirty="0"/>
          </a:p>
        </p:txBody>
      </p:sp>
    </p:spTree>
    <p:extLst>
      <p:ext uri="{BB962C8B-B14F-4D97-AF65-F5344CB8AC3E}">
        <p14:creationId xmlns:p14="http://schemas.microsoft.com/office/powerpoint/2010/main" val="12558534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3653A7E-158E-4193-9BDB-DDDF92E995DC}" type="datetimeFigureOut">
              <a:rPr lang="en-US" smtClean="0"/>
              <a:t>5/15/2012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C2AFC3C-505F-44C2-B47E-AE30DCA2EB92}" type="slidenum">
              <a:rPr lang="en-US" smtClean="0"/>
              <a:t>‹#›</a:t>
            </a:fld>
            <a:endParaRPr lang="en-US" dirty="0"/>
          </a:p>
        </p:txBody>
      </p:sp>
    </p:spTree>
    <p:extLst>
      <p:ext uri="{BB962C8B-B14F-4D97-AF65-F5344CB8AC3E}">
        <p14:creationId xmlns:p14="http://schemas.microsoft.com/office/powerpoint/2010/main" val="29700307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3653A7E-158E-4193-9BDB-DDDF92E995DC}" type="datetimeFigureOut">
              <a:rPr lang="en-US" smtClean="0"/>
              <a:t>5/15/2012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C2AFC3C-505F-44C2-B47E-AE30DCA2EB92}" type="slidenum">
              <a:rPr lang="en-US" smtClean="0"/>
              <a:t>‹#›</a:t>
            </a:fld>
            <a:endParaRPr lang="en-US" dirty="0"/>
          </a:p>
        </p:txBody>
      </p:sp>
    </p:spTree>
    <p:extLst>
      <p:ext uri="{BB962C8B-B14F-4D97-AF65-F5344CB8AC3E}">
        <p14:creationId xmlns:p14="http://schemas.microsoft.com/office/powerpoint/2010/main" val="18808173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3653A7E-158E-4193-9BDB-DDDF92E995DC}" type="datetimeFigureOut">
              <a:rPr lang="en-US" smtClean="0"/>
              <a:t>5/15/2012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EC2AFC3C-505F-44C2-B47E-AE30DCA2EB92}" type="slidenum">
              <a:rPr lang="en-US" smtClean="0"/>
              <a:t>‹#›</a:t>
            </a:fld>
            <a:endParaRPr lang="en-US" dirty="0"/>
          </a:p>
        </p:txBody>
      </p:sp>
    </p:spTree>
    <p:extLst>
      <p:ext uri="{BB962C8B-B14F-4D97-AF65-F5344CB8AC3E}">
        <p14:creationId xmlns:p14="http://schemas.microsoft.com/office/powerpoint/2010/main" val="16285326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3653A7E-158E-4193-9BDB-DDDF92E995DC}" type="datetimeFigureOut">
              <a:rPr lang="en-US" smtClean="0"/>
              <a:t>5/15/2012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EC2AFC3C-505F-44C2-B47E-AE30DCA2EB92}" type="slidenum">
              <a:rPr lang="en-US" smtClean="0"/>
              <a:t>‹#›</a:t>
            </a:fld>
            <a:endParaRPr lang="en-US" dirty="0"/>
          </a:p>
        </p:txBody>
      </p:sp>
    </p:spTree>
    <p:extLst>
      <p:ext uri="{BB962C8B-B14F-4D97-AF65-F5344CB8AC3E}">
        <p14:creationId xmlns:p14="http://schemas.microsoft.com/office/powerpoint/2010/main" val="25024800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3653A7E-158E-4193-9BDB-DDDF92E995DC}" type="datetimeFigureOut">
              <a:rPr lang="en-US" smtClean="0"/>
              <a:t>5/15/2012</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EC2AFC3C-505F-44C2-B47E-AE30DCA2EB92}" type="slidenum">
              <a:rPr lang="en-US" smtClean="0"/>
              <a:t>‹#›</a:t>
            </a:fld>
            <a:endParaRPr lang="en-US" dirty="0"/>
          </a:p>
        </p:txBody>
      </p:sp>
    </p:spTree>
    <p:extLst>
      <p:ext uri="{BB962C8B-B14F-4D97-AF65-F5344CB8AC3E}">
        <p14:creationId xmlns:p14="http://schemas.microsoft.com/office/powerpoint/2010/main" val="18386891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3653A7E-158E-4193-9BDB-DDDF92E995DC}" type="datetimeFigureOut">
              <a:rPr lang="en-US" smtClean="0"/>
              <a:t>5/15/2012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C2AFC3C-505F-44C2-B47E-AE30DCA2EB92}" type="slidenum">
              <a:rPr lang="en-US" smtClean="0"/>
              <a:t>‹#›</a:t>
            </a:fld>
            <a:endParaRPr lang="en-US" dirty="0"/>
          </a:p>
        </p:txBody>
      </p:sp>
    </p:spTree>
    <p:extLst>
      <p:ext uri="{BB962C8B-B14F-4D97-AF65-F5344CB8AC3E}">
        <p14:creationId xmlns:p14="http://schemas.microsoft.com/office/powerpoint/2010/main" val="18123172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3653A7E-158E-4193-9BDB-DDDF92E995DC}" type="datetimeFigureOut">
              <a:rPr lang="en-US" smtClean="0"/>
              <a:t>5/15/2012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C2AFC3C-505F-44C2-B47E-AE30DCA2EB92}" type="slidenum">
              <a:rPr lang="en-US" smtClean="0"/>
              <a:t>‹#›</a:t>
            </a:fld>
            <a:endParaRPr lang="en-US" dirty="0"/>
          </a:p>
        </p:txBody>
      </p:sp>
    </p:spTree>
    <p:extLst>
      <p:ext uri="{BB962C8B-B14F-4D97-AF65-F5344CB8AC3E}">
        <p14:creationId xmlns:p14="http://schemas.microsoft.com/office/powerpoint/2010/main" val="26903834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3653A7E-158E-4193-9BDB-DDDF92E995DC}" type="datetimeFigureOut">
              <a:rPr lang="en-US" smtClean="0"/>
              <a:t>5/15/2012</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C2AFC3C-505F-44C2-B47E-AE30DCA2EB92}" type="slidenum">
              <a:rPr lang="en-US" smtClean="0"/>
              <a:t>‹#›</a:t>
            </a:fld>
            <a:endParaRPr lang="en-US" dirty="0"/>
          </a:p>
        </p:txBody>
      </p:sp>
    </p:spTree>
    <p:extLst>
      <p:ext uri="{BB962C8B-B14F-4D97-AF65-F5344CB8AC3E}">
        <p14:creationId xmlns:p14="http://schemas.microsoft.com/office/powerpoint/2010/main" val="240601735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F200"/>
            </a:gs>
            <a:gs pos="45000">
              <a:srgbClr val="FF7A00"/>
            </a:gs>
            <a:gs pos="70000">
              <a:srgbClr val="FF0300"/>
            </a:gs>
            <a:gs pos="100000">
              <a:srgbClr val="4D0808"/>
            </a:gs>
          </a:gsLst>
          <a:path path="shape">
            <a:fillToRect l="50000" t="50000" r="50000" b="50000"/>
          </a:path>
          <a:tileRect/>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304800" y="2057400"/>
            <a:ext cx="8458200" cy="1470025"/>
          </a:xfrm>
        </p:spPr>
        <p:txBody>
          <a:bodyPr/>
          <a:lstStyle/>
          <a:p>
            <a:r>
              <a:rPr lang="en-US" dirty="0" smtClean="0"/>
              <a:t>War and Empire of the Middle </a:t>
            </a:r>
            <a:r>
              <a:rPr lang="en-US" dirty="0"/>
              <a:t>A</a:t>
            </a:r>
            <a:r>
              <a:rPr lang="en-US" dirty="0" smtClean="0"/>
              <a:t>ges</a:t>
            </a:r>
            <a:endParaRPr lang="en-US" dirty="0"/>
          </a:p>
        </p:txBody>
      </p:sp>
      <p:sp>
        <p:nvSpPr>
          <p:cNvPr id="3" name="Subtitle 2"/>
          <p:cNvSpPr>
            <a:spLocks noGrp="1"/>
          </p:cNvSpPr>
          <p:nvPr>
            <p:ph type="subTitle" idx="1"/>
          </p:nvPr>
        </p:nvSpPr>
        <p:spPr/>
        <p:txBody>
          <a:bodyPr/>
          <a:lstStyle/>
          <a:p>
            <a:r>
              <a:rPr lang="en-US" dirty="0" smtClean="0">
                <a:solidFill>
                  <a:srgbClr val="FF0000"/>
                </a:solidFill>
              </a:rPr>
              <a:t>By: Sarah MacDonald</a:t>
            </a:r>
            <a:endParaRPr lang="en-US" dirty="0">
              <a:solidFill>
                <a:srgbClr val="FF0000"/>
              </a:solidFill>
            </a:endParaRPr>
          </a:p>
        </p:txBody>
      </p:sp>
    </p:spTree>
    <p:extLst>
      <p:ext uri="{BB962C8B-B14F-4D97-AF65-F5344CB8AC3E}">
        <p14:creationId xmlns:p14="http://schemas.microsoft.com/office/powerpoint/2010/main" val="4082383887"/>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1" presetClass="entr" presetSubtype="1"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wheel(1)">
                                      <p:cBhvr>
                                        <p:cTn id="13"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bg>
      <p:bgPr>
        <a:gradFill>
          <a:gsLst>
            <a:gs pos="0">
              <a:srgbClr val="000082"/>
            </a:gs>
            <a:gs pos="16000">
              <a:srgbClr val="66008F"/>
            </a:gs>
            <a:gs pos="44000">
              <a:srgbClr val="BA0066"/>
            </a:gs>
            <a:gs pos="65000">
              <a:srgbClr val="FF0000"/>
            </a:gs>
            <a:gs pos="92000">
              <a:srgbClr val="FF8200"/>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t>
            </a:r>
            <a:r>
              <a:rPr lang="en-US" dirty="0" smtClean="0">
                <a:solidFill>
                  <a:schemeClr val="bg1"/>
                </a:solidFill>
              </a:rPr>
              <a:t>The Crusades</a:t>
            </a:r>
            <a:endParaRPr lang="en-US" dirty="0">
              <a:solidFill>
                <a:schemeClr val="bg1"/>
              </a:solidFill>
            </a:endParaRPr>
          </a:p>
        </p:txBody>
      </p:sp>
      <p:sp>
        <p:nvSpPr>
          <p:cNvPr id="3" name="Content Placeholder 2"/>
          <p:cNvSpPr>
            <a:spLocks noGrp="1"/>
          </p:cNvSpPr>
          <p:nvPr>
            <p:ph idx="1"/>
          </p:nvPr>
        </p:nvSpPr>
        <p:spPr>
          <a:xfrm>
            <a:off x="533400" y="1447800"/>
            <a:ext cx="8153400" cy="4876800"/>
          </a:xfrm>
        </p:spPr>
        <p:txBody>
          <a:bodyPr>
            <a:noAutofit/>
          </a:bodyPr>
          <a:lstStyle/>
          <a:p>
            <a:pPr lvl="0"/>
            <a:r>
              <a:rPr lang="en-US" sz="2800" dirty="0">
                <a:solidFill>
                  <a:schemeClr val="bg1"/>
                </a:solidFill>
              </a:rPr>
              <a:t>The </a:t>
            </a:r>
            <a:r>
              <a:rPr lang="en-US" sz="2800" dirty="0" smtClean="0">
                <a:solidFill>
                  <a:schemeClr val="bg1"/>
                </a:solidFill>
              </a:rPr>
              <a:t>Crusaders </a:t>
            </a:r>
            <a:r>
              <a:rPr lang="en-US" sz="2800" dirty="0">
                <a:solidFill>
                  <a:schemeClr val="bg1"/>
                </a:solidFill>
              </a:rPr>
              <a:t>were under the leadership of the French knight Godfrey of Bouillion a great army set off along Danube in 1096, first they went to Constantinople and then to the Asia Minor towards Palestine all of the members of the army wore red badges which represented the crusades.</a:t>
            </a:r>
          </a:p>
          <a:p>
            <a:pPr lvl="0"/>
            <a:r>
              <a:rPr lang="en-US" sz="2800" dirty="0">
                <a:solidFill>
                  <a:schemeClr val="bg1"/>
                </a:solidFill>
              </a:rPr>
              <a:t>After long years of battles and unimaginable hardships </a:t>
            </a:r>
            <a:r>
              <a:rPr lang="en-US" sz="2800" dirty="0" smtClean="0">
                <a:solidFill>
                  <a:schemeClr val="bg1"/>
                </a:solidFill>
              </a:rPr>
              <a:t>they </a:t>
            </a:r>
            <a:r>
              <a:rPr lang="en-US" sz="2800" dirty="0">
                <a:solidFill>
                  <a:schemeClr val="bg1"/>
                </a:solidFill>
              </a:rPr>
              <a:t>reached the walls </a:t>
            </a:r>
            <a:r>
              <a:rPr lang="en-US" sz="2800" dirty="0" smtClean="0">
                <a:solidFill>
                  <a:schemeClr val="bg1"/>
                </a:solidFill>
              </a:rPr>
              <a:t>and were so happy that they started praying to god and kissing the dirt in Jerusalem. Then </a:t>
            </a:r>
            <a:r>
              <a:rPr lang="en-US" sz="2800" dirty="0">
                <a:solidFill>
                  <a:schemeClr val="bg1"/>
                </a:solidFill>
              </a:rPr>
              <a:t>they fought the Arab soldiers who were defending the walls of the town.</a:t>
            </a:r>
          </a:p>
          <a:p>
            <a:pPr marL="0" indent="0">
              <a:buNone/>
            </a:pPr>
            <a:r>
              <a:rPr lang="en-US" sz="2800" dirty="0">
                <a:solidFill>
                  <a:schemeClr val="bg1"/>
                </a:solidFill>
              </a:rPr>
              <a:t> </a:t>
            </a:r>
          </a:p>
        </p:txBody>
      </p:sp>
    </p:spTree>
    <p:extLst>
      <p:ext uri="{BB962C8B-B14F-4D97-AF65-F5344CB8AC3E}">
        <p14:creationId xmlns:p14="http://schemas.microsoft.com/office/powerpoint/2010/main" val="2553825648"/>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80">
                                          <p:stCondLst>
                                            <p:cond delay="0"/>
                                          </p:stCondLst>
                                        </p:cTn>
                                        <p:tgtEl>
                                          <p:spTgt spid="3">
                                            <p:txEl>
                                              <p:pRg st="0" end="0"/>
                                            </p:txEl>
                                          </p:spTgt>
                                        </p:tgtEl>
                                      </p:cBhvr>
                                    </p:animEffect>
                                    <p:anim calcmode="lin" valueType="num">
                                      <p:cBhvr>
                                        <p:cTn id="8"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0" end="0"/>
                                            </p:txEl>
                                          </p:spTgt>
                                        </p:tgtEl>
                                      </p:cBhvr>
                                      <p:to x="100000" y="60000"/>
                                    </p:animScale>
                                    <p:animScale>
                                      <p:cBhvr>
                                        <p:cTn id="14" dur="166" decel="50000">
                                          <p:stCondLst>
                                            <p:cond delay="676"/>
                                          </p:stCondLst>
                                        </p:cTn>
                                        <p:tgtEl>
                                          <p:spTgt spid="3">
                                            <p:txEl>
                                              <p:pRg st="0" end="0"/>
                                            </p:txEl>
                                          </p:spTgt>
                                        </p:tgtEl>
                                      </p:cBhvr>
                                      <p:to x="100000" y="100000"/>
                                    </p:animScale>
                                    <p:animScale>
                                      <p:cBhvr>
                                        <p:cTn id="15" dur="26">
                                          <p:stCondLst>
                                            <p:cond delay="1312"/>
                                          </p:stCondLst>
                                        </p:cTn>
                                        <p:tgtEl>
                                          <p:spTgt spid="3">
                                            <p:txEl>
                                              <p:pRg st="0" end="0"/>
                                            </p:txEl>
                                          </p:spTgt>
                                        </p:tgtEl>
                                      </p:cBhvr>
                                      <p:to x="100000" y="80000"/>
                                    </p:animScale>
                                    <p:animScale>
                                      <p:cBhvr>
                                        <p:cTn id="16" dur="166" decel="50000">
                                          <p:stCondLst>
                                            <p:cond delay="1338"/>
                                          </p:stCondLst>
                                        </p:cTn>
                                        <p:tgtEl>
                                          <p:spTgt spid="3">
                                            <p:txEl>
                                              <p:pRg st="0" end="0"/>
                                            </p:txEl>
                                          </p:spTgt>
                                        </p:tgtEl>
                                      </p:cBhvr>
                                      <p:to x="100000" y="100000"/>
                                    </p:animScale>
                                    <p:animScale>
                                      <p:cBhvr>
                                        <p:cTn id="17" dur="26">
                                          <p:stCondLst>
                                            <p:cond delay="1642"/>
                                          </p:stCondLst>
                                        </p:cTn>
                                        <p:tgtEl>
                                          <p:spTgt spid="3">
                                            <p:txEl>
                                              <p:pRg st="0" end="0"/>
                                            </p:txEl>
                                          </p:spTgt>
                                        </p:tgtEl>
                                      </p:cBhvr>
                                      <p:to x="100000" y="90000"/>
                                    </p:animScale>
                                    <p:animScale>
                                      <p:cBhvr>
                                        <p:cTn id="18" dur="166" decel="50000">
                                          <p:stCondLst>
                                            <p:cond delay="1668"/>
                                          </p:stCondLst>
                                        </p:cTn>
                                        <p:tgtEl>
                                          <p:spTgt spid="3">
                                            <p:txEl>
                                              <p:pRg st="0" end="0"/>
                                            </p:txEl>
                                          </p:spTgt>
                                        </p:tgtEl>
                                      </p:cBhvr>
                                      <p:to x="100000" y="100000"/>
                                    </p:animScale>
                                    <p:animScale>
                                      <p:cBhvr>
                                        <p:cTn id="19" dur="26">
                                          <p:stCondLst>
                                            <p:cond delay="1808"/>
                                          </p:stCondLst>
                                        </p:cTn>
                                        <p:tgtEl>
                                          <p:spTgt spid="3">
                                            <p:txEl>
                                              <p:pRg st="0" end="0"/>
                                            </p:txEl>
                                          </p:spTgt>
                                        </p:tgtEl>
                                      </p:cBhvr>
                                      <p:to x="100000" y="95000"/>
                                    </p:animScale>
                                    <p:animScale>
                                      <p:cBhvr>
                                        <p:cTn id="20" dur="166" decel="50000">
                                          <p:stCondLst>
                                            <p:cond delay="1834"/>
                                          </p:stCondLst>
                                        </p:cTn>
                                        <p:tgtEl>
                                          <p:spTgt spid="3">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Effect transition="in" filter="wipe(down)">
                                      <p:cBhvr>
                                        <p:cTn id="25" dur="580">
                                          <p:stCondLst>
                                            <p:cond delay="0"/>
                                          </p:stCondLst>
                                        </p:cTn>
                                        <p:tgtEl>
                                          <p:spTgt spid="3">
                                            <p:txEl>
                                              <p:pRg st="1" end="1"/>
                                            </p:txEl>
                                          </p:spTgt>
                                        </p:tgtEl>
                                      </p:cBhvr>
                                    </p:animEffect>
                                    <p:anim calcmode="lin" valueType="num">
                                      <p:cBhvr>
                                        <p:cTn id="26"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3">
                                            <p:txEl>
                                              <p:pRg st="1" end="1"/>
                                            </p:txEl>
                                          </p:spTgt>
                                        </p:tgtEl>
                                      </p:cBhvr>
                                      <p:to x="100000" y="60000"/>
                                    </p:animScale>
                                    <p:animScale>
                                      <p:cBhvr>
                                        <p:cTn id="32" dur="166" decel="50000">
                                          <p:stCondLst>
                                            <p:cond delay="676"/>
                                          </p:stCondLst>
                                        </p:cTn>
                                        <p:tgtEl>
                                          <p:spTgt spid="3">
                                            <p:txEl>
                                              <p:pRg st="1" end="1"/>
                                            </p:txEl>
                                          </p:spTgt>
                                        </p:tgtEl>
                                      </p:cBhvr>
                                      <p:to x="100000" y="100000"/>
                                    </p:animScale>
                                    <p:animScale>
                                      <p:cBhvr>
                                        <p:cTn id="33" dur="26">
                                          <p:stCondLst>
                                            <p:cond delay="1312"/>
                                          </p:stCondLst>
                                        </p:cTn>
                                        <p:tgtEl>
                                          <p:spTgt spid="3">
                                            <p:txEl>
                                              <p:pRg st="1" end="1"/>
                                            </p:txEl>
                                          </p:spTgt>
                                        </p:tgtEl>
                                      </p:cBhvr>
                                      <p:to x="100000" y="80000"/>
                                    </p:animScale>
                                    <p:animScale>
                                      <p:cBhvr>
                                        <p:cTn id="34" dur="166" decel="50000">
                                          <p:stCondLst>
                                            <p:cond delay="1338"/>
                                          </p:stCondLst>
                                        </p:cTn>
                                        <p:tgtEl>
                                          <p:spTgt spid="3">
                                            <p:txEl>
                                              <p:pRg st="1" end="1"/>
                                            </p:txEl>
                                          </p:spTgt>
                                        </p:tgtEl>
                                      </p:cBhvr>
                                      <p:to x="100000" y="100000"/>
                                    </p:animScale>
                                    <p:animScale>
                                      <p:cBhvr>
                                        <p:cTn id="35" dur="26">
                                          <p:stCondLst>
                                            <p:cond delay="1642"/>
                                          </p:stCondLst>
                                        </p:cTn>
                                        <p:tgtEl>
                                          <p:spTgt spid="3">
                                            <p:txEl>
                                              <p:pRg st="1" end="1"/>
                                            </p:txEl>
                                          </p:spTgt>
                                        </p:tgtEl>
                                      </p:cBhvr>
                                      <p:to x="100000" y="90000"/>
                                    </p:animScale>
                                    <p:animScale>
                                      <p:cBhvr>
                                        <p:cTn id="36" dur="166" decel="50000">
                                          <p:stCondLst>
                                            <p:cond delay="1668"/>
                                          </p:stCondLst>
                                        </p:cTn>
                                        <p:tgtEl>
                                          <p:spTgt spid="3">
                                            <p:txEl>
                                              <p:pRg st="1" end="1"/>
                                            </p:txEl>
                                          </p:spTgt>
                                        </p:tgtEl>
                                      </p:cBhvr>
                                      <p:to x="100000" y="100000"/>
                                    </p:animScale>
                                    <p:animScale>
                                      <p:cBhvr>
                                        <p:cTn id="37" dur="26">
                                          <p:stCondLst>
                                            <p:cond delay="1808"/>
                                          </p:stCondLst>
                                        </p:cTn>
                                        <p:tgtEl>
                                          <p:spTgt spid="3">
                                            <p:txEl>
                                              <p:pRg st="1" end="1"/>
                                            </p:txEl>
                                          </p:spTgt>
                                        </p:tgtEl>
                                      </p:cBhvr>
                                      <p:to x="100000" y="95000"/>
                                    </p:animScale>
                                    <p:animScale>
                                      <p:cBhvr>
                                        <p:cTn id="38" dur="166" decel="50000">
                                          <p:stCondLst>
                                            <p:cond delay="1834"/>
                                          </p:stCondLst>
                                        </p:cTn>
                                        <p:tgtEl>
                                          <p:spTgt spid="3">
                                            <p:txEl>
                                              <p:pRg st="1" end="1"/>
                                            </p:txEl>
                                          </p:spTgt>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3">
                                            <p:txEl>
                                              <p:pRg st="2" end="2"/>
                                            </p:txEl>
                                          </p:spTgt>
                                        </p:tgtEl>
                                        <p:attrNameLst>
                                          <p:attrName>style.visibility</p:attrName>
                                        </p:attrNameLst>
                                      </p:cBhvr>
                                      <p:to>
                                        <p:strVal val="visible"/>
                                      </p:to>
                                    </p:set>
                                    <p:animEffect transition="in" filter="wipe(down)">
                                      <p:cBhvr>
                                        <p:cTn id="43" dur="580">
                                          <p:stCondLst>
                                            <p:cond delay="0"/>
                                          </p:stCondLst>
                                        </p:cTn>
                                        <p:tgtEl>
                                          <p:spTgt spid="3">
                                            <p:txEl>
                                              <p:pRg st="2" end="2"/>
                                            </p:txEl>
                                          </p:spTgt>
                                        </p:tgtEl>
                                      </p:cBhvr>
                                    </p:animEffect>
                                    <p:anim calcmode="lin" valueType="num">
                                      <p:cBhvr>
                                        <p:cTn id="44" dur="1822" tmFilter="0,0; 0.14,0.36; 0.43,0.73; 0.71,0.91; 1.0,1.0">
                                          <p:stCondLst>
                                            <p:cond delay="0"/>
                                          </p:stCondLst>
                                        </p:cTn>
                                        <p:tgtEl>
                                          <p:spTgt spid="3">
                                            <p:txEl>
                                              <p:pRg st="2" end="2"/>
                                            </p:txEl>
                                          </p:spTgt>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3">
                                            <p:txEl>
                                              <p:pRg st="2" end="2"/>
                                            </p:txEl>
                                          </p:spTgt>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3">
                                            <p:txEl>
                                              <p:pRg st="2" end="2"/>
                                            </p:txEl>
                                          </p:spTgt>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3">
                                            <p:txEl>
                                              <p:pRg st="2" end="2"/>
                                            </p:txEl>
                                          </p:spTgt>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3">
                                            <p:txEl>
                                              <p:pRg st="2" end="2"/>
                                            </p:txEl>
                                          </p:spTgt>
                                        </p:tgtEl>
                                        <p:attrNameLst>
                                          <p:attrName>ppt_y</p:attrName>
                                        </p:attrNameLst>
                                      </p:cBhvr>
                                      <p:tavLst>
                                        <p:tav tm="0" fmla="#ppt_y-sin(pi*$)/81">
                                          <p:val>
                                            <p:fltVal val="0"/>
                                          </p:val>
                                        </p:tav>
                                        <p:tav tm="100000">
                                          <p:val>
                                            <p:fltVal val="1"/>
                                          </p:val>
                                        </p:tav>
                                      </p:tavLst>
                                    </p:anim>
                                    <p:animScale>
                                      <p:cBhvr>
                                        <p:cTn id="49" dur="26">
                                          <p:stCondLst>
                                            <p:cond delay="650"/>
                                          </p:stCondLst>
                                        </p:cTn>
                                        <p:tgtEl>
                                          <p:spTgt spid="3">
                                            <p:txEl>
                                              <p:pRg st="2" end="2"/>
                                            </p:txEl>
                                          </p:spTgt>
                                        </p:tgtEl>
                                      </p:cBhvr>
                                      <p:to x="100000" y="60000"/>
                                    </p:animScale>
                                    <p:animScale>
                                      <p:cBhvr>
                                        <p:cTn id="50" dur="166" decel="50000">
                                          <p:stCondLst>
                                            <p:cond delay="676"/>
                                          </p:stCondLst>
                                        </p:cTn>
                                        <p:tgtEl>
                                          <p:spTgt spid="3">
                                            <p:txEl>
                                              <p:pRg st="2" end="2"/>
                                            </p:txEl>
                                          </p:spTgt>
                                        </p:tgtEl>
                                      </p:cBhvr>
                                      <p:to x="100000" y="100000"/>
                                    </p:animScale>
                                    <p:animScale>
                                      <p:cBhvr>
                                        <p:cTn id="51" dur="26">
                                          <p:stCondLst>
                                            <p:cond delay="1312"/>
                                          </p:stCondLst>
                                        </p:cTn>
                                        <p:tgtEl>
                                          <p:spTgt spid="3">
                                            <p:txEl>
                                              <p:pRg st="2" end="2"/>
                                            </p:txEl>
                                          </p:spTgt>
                                        </p:tgtEl>
                                      </p:cBhvr>
                                      <p:to x="100000" y="80000"/>
                                    </p:animScale>
                                    <p:animScale>
                                      <p:cBhvr>
                                        <p:cTn id="52" dur="166" decel="50000">
                                          <p:stCondLst>
                                            <p:cond delay="1338"/>
                                          </p:stCondLst>
                                        </p:cTn>
                                        <p:tgtEl>
                                          <p:spTgt spid="3">
                                            <p:txEl>
                                              <p:pRg st="2" end="2"/>
                                            </p:txEl>
                                          </p:spTgt>
                                        </p:tgtEl>
                                      </p:cBhvr>
                                      <p:to x="100000" y="100000"/>
                                    </p:animScale>
                                    <p:animScale>
                                      <p:cBhvr>
                                        <p:cTn id="53" dur="26">
                                          <p:stCondLst>
                                            <p:cond delay="1642"/>
                                          </p:stCondLst>
                                        </p:cTn>
                                        <p:tgtEl>
                                          <p:spTgt spid="3">
                                            <p:txEl>
                                              <p:pRg st="2" end="2"/>
                                            </p:txEl>
                                          </p:spTgt>
                                        </p:tgtEl>
                                      </p:cBhvr>
                                      <p:to x="100000" y="90000"/>
                                    </p:animScale>
                                    <p:animScale>
                                      <p:cBhvr>
                                        <p:cTn id="54" dur="166" decel="50000">
                                          <p:stCondLst>
                                            <p:cond delay="1668"/>
                                          </p:stCondLst>
                                        </p:cTn>
                                        <p:tgtEl>
                                          <p:spTgt spid="3">
                                            <p:txEl>
                                              <p:pRg st="2" end="2"/>
                                            </p:txEl>
                                          </p:spTgt>
                                        </p:tgtEl>
                                      </p:cBhvr>
                                      <p:to x="100000" y="100000"/>
                                    </p:animScale>
                                    <p:animScale>
                                      <p:cBhvr>
                                        <p:cTn id="55" dur="26">
                                          <p:stCondLst>
                                            <p:cond delay="1808"/>
                                          </p:stCondLst>
                                        </p:cTn>
                                        <p:tgtEl>
                                          <p:spTgt spid="3">
                                            <p:txEl>
                                              <p:pRg st="2" end="2"/>
                                            </p:txEl>
                                          </p:spTgt>
                                        </p:tgtEl>
                                      </p:cBhvr>
                                      <p:to x="100000" y="95000"/>
                                    </p:animScale>
                                    <p:animScale>
                                      <p:cBhvr>
                                        <p:cTn id="56" dur="166" decel="50000">
                                          <p:stCondLst>
                                            <p:cond delay="1834"/>
                                          </p:stCondLst>
                                        </p:cTn>
                                        <p:tgtEl>
                                          <p:spTgt spid="3">
                                            <p:txEl>
                                              <p:pRg st="2" end="2"/>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bg>
      <p:bgPr>
        <a:gradFill flip="none" rotWithShape="1">
          <a:gsLst>
            <a:gs pos="68000">
              <a:srgbClr val="FFF200"/>
            </a:gs>
            <a:gs pos="43000">
              <a:srgbClr val="F42F04"/>
            </a:gs>
            <a:gs pos="19000">
              <a:srgbClr val="FFFF00"/>
            </a:gs>
            <a:gs pos="98000">
              <a:srgbClr val="FF0300"/>
            </a:gs>
            <a:gs pos="1000">
              <a:srgbClr val="FE0800"/>
            </a:gs>
          </a:gsLst>
          <a:path path="shape">
            <a:fillToRect l="50000" t="50000" r="50000" b="50000"/>
          </a:path>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Summary of the Crusades</a:t>
            </a:r>
            <a:endParaRPr lang="en-US" dirty="0"/>
          </a:p>
        </p:txBody>
      </p:sp>
      <p:sp>
        <p:nvSpPr>
          <p:cNvPr id="3" name="Content Placeholder 2"/>
          <p:cNvSpPr>
            <a:spLocks noGrp="1"/>
          </p:cNvSpPr>
          <p:nvPr>
            <p:ph idx="1"/>
          </p:nvPr>
        </p:nvSpPr>
        <p:spPr/>
        <p:txBody>
          <a:bodyPr>
            <a:normAutofit/>
          </a:bodyPr>
          <a:lstStyle/>
          <a:p>
            <a:r>
              <a:rPr lang="en-US" sz="3600" dirty="0" smtClean="0"/>
              <a:t>Therefore once the Crusades took over Jerusalem that was heavily guarded by the Arab soldiers. They tried to bring back the might of the Christian religion but did not achieve what they wanted to do, which was to liberate the land where Christ's cross once stood.</a:t>
            </a:r>
            <a:endParaRPr lang="en-US" sz="3600" dirty="0"/>
          </a:p>
        </p:txBody>
      </p:sp>
    </p:spTree>
    <p:extLst>
      <p:ext uri="{BB962C8B-B14F-4D97-AF65-F5344CB8AC3E}">
        <p14:creationId xmlns:p14="http://schemas.microsoft.com/office/powerpoint/2010/main" val="2375924938"/>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3399FF"/>
            </a:gs>
            <a:gs pos="16000">
              <a:srgbClr val="00CCCC"/>
            </a:gs>
            <a:gs pos="47000">
              <a:srgbClr val="9999FF"/>
            </a:gs>
            <a:gs pos="60001">
              <a:srgbClr val="2E6792"/>
            </a:gs>
            <a:gs pos="71001">
              <a:srgbClr val="3333CC"/>
            </a:gs>
            <a:gs pos="81000">
              <a:srgbClr val="1170FF"/>
            </a:gs>
            <a:gs pos="100000">
              <a:srgbClr val="006699"/>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Questions</a:t>
            </a:r>
            <a:endParaRPr lang="en-US" dirty="0"/>
          </a:p>
        </p:txBody>
      </p:sp>
      <p:sp>
        <p:nvSpPr>
          <p:cNvPr id="3" name="Content Placeholder 2"/>
          <p:cNvSpPr>
            <a:spLocks noGrp="1"/>
          </p:cNvSpPr>
          <p:nvPr>
            <p:ph idx="1"/>
          </p:nvPr>
        </p:nvSpPr>
        <p:spPr>
          <a:xfrm>
            <a:off x="457200" y="1600201"/>
            <a:ext cx="8229600" cy="3886200"/>
          </a:xfrm>
        </p:spPr>
        <p:txBody>
          <a:bodyPr/>
          <a:lstStyle/>
          <a:p>
            <a:r>
              <a:rPr lang="en-US" dirty="0" smtClean="0"/>
              <a:t>What kingdom did Charlemagne drive out of Italy?</a:t>
            </a:r>
          </a:p>
          <a:p>
            <a:r>
              <a:rPr lang="en-US" dirty="0" smtClean="0"/>
              <a:t>How many years did Charlemagne fight the Avars</a:t>
            </a:r>
            <a:r>
              <a:rPr lang="en-US" dirty="0"/>
              <a:t> </a:t>
            </a:r>
            <a:r>
              <a:rPr lang="en-US" dirty="0" smtClean="0"/>
              <a:t>for?</a:t>
            </a:r>
          </a:p>
          <a:p>
            <a:r>
              <a:rPr lang="en-US" dirty="0" smtClean="0"/>
              <a:t>What was Charlemagne mission or goal?</a:t>
            </a:r>
          </a:p>
          <a:p>
            <a:r>
              <a:rPr lang="en-US" dirty="0" smtClean="0"/>
              <a:t>When was Charlemagne death?</a:t>
            </a:r>
          </a:p>
          <a:p>
            <a:endParaRPr lang="en-US" dirty="0" smtClean="0"/>
          </a:p>
          <a:p>
            <a:endParaRPr lang="en-US" dirty="0"/>
          </a:p>
        </p:txBody>
      </p:sp>
    </p:spTree>
    <p:extLst>
      <p:ext uri="{BB962C8B-B14F-4D97-AF65-F5344CB8AC3E}">
        <p14:creationId xmlns:p14="http://schemas.microsoft.com/office/powerpoint/2010/main" val="3364153811"/>
      </p:ext>
    </p:extLst>
  </p:cSld>
  <p:clrMapOvr>
    <a:masterClrMapping/>
  </p:clrMapOvr>
  <p:transition spd="slow">
    <p:randomBar dir="ver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0">
              <a:srgbClr val="8F0040"/>
            </a:gs>
            <a:gs pos="65000">
              <a:srgbClr val="F99900"/>
            </a:gs>
            <a:gs pos="26000">
              <a:srgbClr val="F27300"/>
            </a:gs>
            <a:gs pos="100000">
              <a:srgbClr val="FFBF00"/>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143000" y="533400"/>
            <a:ext cx="6477000" cy="808038"/>
          </a:xfrm>
        </p:spPr>
        <p:txBody>
          <a:bodyPr/>
          <a:lstStyle/>
          <a:p>
            <a:r>
              <a:rPr lang="en-US" dirty="0" smtClean="0"/>
              <a:t>Charlemagne</a:t>
            </a:r>
            <a:endParaRPr lang="en-US" dirty="0"/>
          </a:p>
        </p:txBody>
      </p:sp>
      <p:sp>
        <p:nvSpPr>
          <p:cNvPr id="3" name="Content Placeholder 2"/>
          <p:cNvSpPr>
            <a:spLocks noGrp="1"/>
          </p:cNvSpPr>
          <p:nvPr>
            <p:ph idx="1"/>
          </p:nvPr>
        </p:nvSpPr>
        <p:spPr>
          <a:xfrm>
            <a:off x="304800" y="1143000"/>
            <a:ext cx="8305800" cy="5529943"/>
          </a:xfrm>
        </p:spPr>
        <p:txBody>
          <a:bodyPr>
            <a:noAutofit/>
          </a:bodyPr>
          <a:lstStyle/>
          <a:p>
            <a:pPr marL="0" lvl="0" indent="0">
              <a:buNone/>
            </a:pPr>
            <a:r>
              <a:rPr lang="en-US" sz="2400" dirty="0" smtClean="0">
                <a:solidFill>
                  <a:schemeClr val="bg1"/>
                </a:solidFill>
              </a:rPr>
              <a:t>    </a:t>
            </a:r>
            <a:r>
              <a:rPr lang="en-US" sz="2400" dirty="0" smtClean="0">
                <a:solidFill>
                  <a:schemeClr val="bg1"/>
                </a:solidFill>
              </a:rPr>
              <a:t> </a:t>
            </a:r>
            <a:r>
              <a:rPr lang="en-US" sz="2000" dirty="0" smtClean="0">
                <a:solidFill>
                  <a:schemeClr val="bg1"/>
                </a:solidFill>
              </a:rPr>
              <a:t>War</a:t>
            </a:r>
            <a:endParaRPr lang="en-US" sz="2000" dirty="0" smtClean="0">
              <a:solidFill>
                <a:schemeClr val="bg1"/>
              </a:solidFill>
            </a:endParaRPr>
          </a:p>
          <a:p>
            <a:pPr lvl="0"/>
            <a:r>
              <a:rPr lang="en-US" sz="2000" dirty="0" smtClean="0"/>
              <a:t>Charlemagne </a:t>
            </a:r>
            <a:r>
              <a:rPr lang="en-US" sz="2000" dirty="0"/>
              <a:t>attacked the Slavs (another kingdom like the Franks) forcing some to join  his army or some to pay him in </a:t>
            </a:r>
            <a:r>
              <a:rPr lang="en-US" sz="2000" dirty="0" smtClean="0"/>
              <a:t>annual tribute</a:t>
            </a:r>
            <a:r>
              <a:rPr lang="en-US" sz="2000" dirty="0"/>
              <a:t>.</a:t>
            </a:r>
          </a:p>
          <a:p>
            <a:pPr lvl="0"/>
            <a:r>
              <a:rPr lang="en-US" sz="2000" dirty="0"/>
              <a:t>In 768 Charlemagne became the </a:t>
            </a:r>
            <a:r>
              <a:rPr lang="en-US" sz="2000" dirty="0" smtClean="0"/>
              <a:t>king of Franks. </a:t>
            </a:r>
            <a:r>
              <a:rPr lang="en-US" sz="2000" dirty="0"/>
              <a:t>He conquered France, then marched over the Alps to Italy, where he drove out the Lombard’s and then had control if Italy.</a:t>
            </a:r>
          </a:p>
          <a:p>
            <a:pPr lvl="0"/>
            <a:r>
              <a:rPr lang="en-US" sz="2000" dirty="0"/>
              <a:t>Charlemagne and his armies fought the Avars for </a:t>
            </a:r>
            <a:r>
              <a:rPr lang="en-US" sz="2000" dirty="0" smtClean="0"/>
              <a:t> eight years </a:t>
            </a:r>
            <a:r>
              <a:rPr lang="en-US" sz="2000" dirty="0"/>
              <a:t>before conquering them.</a:t>
            </a:r>
          </a:p>
          <a:p>
            <a:r>
              <a:rPr lang="en-US" sz="2000" dirty="0"/>
              <a:t>Charlemagne thought he could force people to </a:t>
            </a:r>
            <a:r>
              <a:rPr lang="en-US" sz="2000" dirty="0" smtClean="0"/>
              <a:t>believe. So </a:t>
            </a:r>
            <a:r>
              <a:rPr lang="en-US" sz="2000" dirty="0"/>
              <a:t>he fought with the Saxon Chieftain, </a:t>
            </a:r>
            <a:r>
              <a:rPr lang="en-US" sz="2000" dirty="0" smtClean="0"/>
              <a:t>Widukind </a:t>
            </a:r>
            <a:r>
              <a:rPr lang="en-US" sz="2000" dirty="0"/>
              <a:t>for many years. But each time the Saxons surrendered they would be back the next </a:t>
            </a:r>
            <a:r>
              <a:rPr lang="en-US" sz="2000" dirty="0" smtClean="0"/>
              <a:t>day. </a:t>
            </a:r>
            <a:r>
              <a:rPr lang="en-US" sz="2000" dirty="0"/>
              <a:t>T</a:t>
            </a:r>
            <a:r>
              <a:rPr lang="en-US" sz="2000" dirty="0" smtClean="0"/>
              <a:t>hey </a:t>
            </a:r>
            <a:r>
              <a:rPr lang="en-US" sz="2000" dirty="0"/>
              <a:t>would surrender then Charlemagne would only have to turn his back once </a:t>
            </a:r>
            <a:r>
              <a:rPr lang="en-US" sz="2000" dirty="0" smtClean="0"/>
              <a:t>for the Saxon's  to turn </a:t>
            </a:r>
            <a:r>
              <a:rPr lang="en-US" sz="2000" dirty="0"/>
              <a:t>and fight Charlemagne’s army</a:t>
            </a:r>
            <a:r>
              <a:rPr lang="en-US" sz="2000" dirty="0" smtClean="0"/>
              <a:t>.</a:t>
            </a:r>
            <a:r>
              <a:rPr lang="en-US" sz="2000" dirty="0" smtClean="0">
                <a:solidFill>
                  <a:schemeClr val="bg1"/>
                </a:solidFill>
              </a:rPr>
              <a:t> </a:t>
            </a:r>
          </a:p>
          <a:p>
            <a:pPr marL="0" indent="0">
              <a:buNone/>
            </a:pPr>
            <a:r>
              <a:rPr lang="en-US" sz="2000" dirty="0" smtClean="0">
                <a:solidFill>
                  <a:schemeClr val="bg1"/>
                </a:solidFill>
              </a:rPr>
              <a:t>       Charlemagne’s mission</a:t>
            </a:r>
          </a:p>
          <a:p>
            <a:r>
              <a:rPr lang="en-US" sz="2000" dirty="0" smtClean="0"/>
              <a:t>Charlemagne’s mission was to restore the might and grandeur of the Old Roman Empire, except by ruling with Christian, German power.</a:t>
            </a:r>
          </a:p>
          <a:p>
            <a:pPr lvl="0"/>
            <a:endParaRPr lang="en-US" sz="2000" dirty="0"/>
          </a:p>
        </p:txBody>
      </p:sp>
    </p:spTree>
    <p:extLst>
      <p:ext uri="{BB962C8B-B14F-4D97-AF65-F5344CB8AC3E}">
        <p14:creationId xmlns:p14="http://schemas.microsoft.com/office/powerpoint/2010/main" val="757006016"/>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p:cTn id="21"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2"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23" dur="500"/>
                                        <p:tgtEl>
                                          <p:spTgt spid="3">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 calcmode="lin" valueType="num">
                                      <p:cBhvr>
                                        <p:cTn id="28"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29" dur="5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30" dur="500"/>
                                        <p:tgtEl>
                                          <p:spTgt spid="3">
                                            <p:txEl>
                                              <p:pRg st="3" end="3"/>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 calcmode="lin" valueType="num">
                                      <p:cBhvr>
                                        <p:cTn id="35" dur="500" fill="hold"/>
                                        <p:tgtEl>
                                          <p:spTgt spid="3">
                                            <p:txEl>
                                              <p:pRg st="4" end="4"/>
                                            </p:txEl>
                                          </p:spTgt>
                                        </p:tgtEl>
                                        <p:attrNameLst>
                                          <p:attrName>ppt_w</p:attrName>
                                        </p:attrNameLst>
                                      </p:cBhvr>
                                      <p:tavLst>
                                        <p:tav tm="0">
                                          <p:val>
                                            <p:fltVal val="0"/>
                                          </p:val>
                                        </p:tav>
                                        <p:tav tm="100000">
                                          <p:val>
                                            <p:strVal val="#ppt_w"/>
                                          </p:val>
                                        </p:tav>
                                      </p:tavLst>
                                    </p:anim>
                                    <p:anim calcmode="lin" valueType="num">
                                      <p:cBhvr>
                                        <p:cTn id="36" dur="500" fill="hold"/>
                                        <p:tgtEl>
                                          <p:spTgt spid="3">
                                            <p:txEl>
                                              <p:pRg st="4" end="4"/>
                                            </p:txEl>
                                          </p:spTgt>
                                        </p:tgtEl>
                                        <p:attrNameLst>
                                          <p:attrName>ppt_h</p:attrName>
                                        </p:attrNameLst>
                                      </p:cBhvr>
                                      <p:tavLst>
                                        <p:tav tm="0">
                                          <p:val>
                                            <p:fltVal val="0"/>
                                          </p:val>
                                        </p:tav>
                                        <p:tav tm="100000">
                                          <p:val>
                                            <p:strVal val="#ppt_h"/>
                                          </p:val>
                                        </p:tav>
                                      </p:tavLst>
                                    </p:anim>
                                    <p:animEffect transition="in" filter="fade">
                                      <p:cBhvr>
                                        <p:cTn id="37" dur="500"/>
                                        <p:tgtEl>
                                          <p:spTgt spid="3">
                                            <p:txEl>
                                              <p:pRg st="4" end="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 calcmode="lin" valueType="num">
                                      <p:cBhvr>
                                        <p:cTn id="42" dur="500" fill="hold"/>
                                        <p:tgtEl>
                                          <p:spTgt spid="3">
                                            <p:txEl>
                                              <p:pRg st="5" end="5"/>
                                            </p:txEl>
                                          </p:spTgt>
                                        </p:tgtEl>
                                        <p:attrNameLst>
                                          <p:attrName>ppt_w</p:attrName>
                                        </p:attrNameLst>
                                      </p:cBhvr>
                                      <p:tavLst>
                                        <p:tav tm="0">
                                          <p:val>
                                            <p:fltVal val="0"/>
                                          </p:val>
                                        </p:tav>
                                        <p:tav tm="100000">
                                          <p:val>
                                            <p:strVal val="#ppt_w"/>
                                          </p:val>
                                        </p:tav>
                                      </p:tavLst>
                                    </p:anim>
                                    <p:anim calcmode="lin" valueType="num">
                                      <p:cBhvr>
                                        <p:cTn id="43" dur="500" fill="hold"/>
                                        <p:tgtEl>
                                          <p:spTgt spid="3">
                                            <p:txEl>
                                              <p:pRg st="5" end="5"/>
                                            </p:txEl>
                                          </p:spTgt>
                                        </p:tgtEl>
                                        <p:attrNameLst>
                                          <p:attrName>ppt_h</p:attrName>
                                        </p:attrNameLst>
                                      </p:cBhvr>
                                      <p:tavLst>
                                        <p:tav tm="0">
                                          <p:val>
                                            <p:fltVal val="0"/>
                                          </p:val>
                                        </p:tav>
                                        <p:tav tm="100000">
                                          <p:val>
                                            <p:strVal val="#ppt_h"/>
                                          </p:val>
                                        </p:tav>
                                      </p:tavLst>
                                    </p:anim>
                                    <p:animEffect transition="in" filter="fade">
                                      <p:cBhvr>
                                        <p:cTn id="44" dur="500"/>
                                        <p:tgtEl>
                                          <p:spTgt spid="3">
                                            <p:txEl>
                                              <p:pRg st="5" end="5"/>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ntr" presetSubtype="16"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p:cTn id="49" dur="500" fill="hold"/>
                                        <p:tgtEl>
                                          <p:spTgt spid="3">
                                            <p:txEl>
                                              <p:pRg st="6" end="6"/>
                                            </p:txEl>
                                          </p:spTgt>
                                        </p:tgtEl>
                                        <p:attrNameLst>
                                          <p:attrName>ppt_w</p:attrName>
                                        </p:attrNameLst>
                                      </p:cBhvr>
                                      <p:tavLst>
                                        <p:tav tm="0">
                                          <p:val>
                                            <p:fltVal val="0"/>
                                          </p:val>
                                        </p:tav>
                                        <p:tav tm="100000">
                                          <p:val>
                                            <p:strVal val="#ppt_w"/>
                                          </p:val>
                                        </p:tav>
                                      </p:tavLst>
                                    </p:anim>
                                    <p:anim calcmode="lin" valueType="num">
                                      <p:cBhvr>
                                        <p:cTn id="50" dur="500" fill="hold"/>
                                        <p:tgtEl>
                                          <p:spTgt spid="3">
                                            <p:txEl>
                                              <p:pRg st="6" end="6"/>
                                            </p:txEl>
                                          </p:spTgt>
                                        </p:tgtEl>
                                        <p:attrNameLst>
                                          <p:attrName>ppt_h</p:attrName>
                                        </p:attrNameLst>
                                      </p:cBhvr>
                                      <p:tavLst>
                                        <p:tav tm="0">
                                          <p:val>
                                            <p:fltVal val="0"/>
                                          </p:val>
                                        </p:tav>
                                        <p:tav tm="100000">
                                          <p:val>
                                            <p:strVal val="#ppt_h"/>
                                          </p:val>
                                        </p:tav>
                                      </p:tavLst>
                                    </p:anim>
                                    <p:animEffect transition="in" filter="fade">
                                      <p:cBhvr>
                                        <p:cTn id="51"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0">
              <a:srgbClr val="000082"/>
            </a:gs>
            <a:gs pos="13000">
              <a:srgbClr val="0047FF"/>
            </a:gs>
            <a:gs pos="28000">
              <a:srgbClr val="000082"/>
            </a:gs>
            <a:gs pos="42999">
              <a:srgbClr val="0047FF"/>
            </a:gs>
            <a:gs pos="58000">
              <a:srgbClr val="000082"/>
            </a:gs>
            <a:gs pos="72000">
              <a:srgbClr val="0047FF"/>
            </a:gs>
            <a:gs pos="87000">
              <a:srgbClr val="000082"/>
            </a:gs>
            <a:gs pos="100000">
              <a:srgbClr val="0047FF"/>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1"/>
                </a:solidFill>
              </a:rPr>
              <a:t>Charlemagne</a:t>
            </a:r>
            <a:endParaRPr lang="en-US" dirty="0">
              <a:solidFill>
                <a:schemeClr val="bg1"/>
              </a:solidFill>
            </a:endParaRPr>
          </a:p>
        </p:txBody>
      </p:sp>
      <p:sp>
        <p:nvSpPr>
          <p:cNvPr id="3" name="Content Placeholder 2"/>
          <p:cNvSpPr>
            <a:spLocks noGrp="1"/>
          </p:cNvSpPr>
          <p:nvPr>
            <p:ph idx="1"/>
          </p:nvPr>
        </p:nvSpPr>
        <p:spPr>
          <a:noFill/>
        </p:spPr>
        <p:txBody>
          <a:bodyPr>
            <a:normAutofit/>
          </a:bodyPr>
          <a:lstStyle/>
          <a:p>
            <a:pPr marL="0" lvl="0" indent="0">
              <a:buNone/>
            </a:pPr>
            <a:r>
              <a:rPr lang="en-US" sz="3300" dirty="0" smtClean="0">
                <a:solidFill>
                  <a:srgbClr val="FF3399"/>
                </a:solidFill>
              </a:rPr>
              <a:t>             Empire</a:t>
            </a:r>
          </a:p>
          <a:p>
            <a:pPr lvl="0"/>
            <a:r>
              <a:rPr lang="en-US" sz="2400" dirty="0" smtClean="0">
                <a:solidFill>
                  <a:schemeClr val="bg1"/>
                </a:solidFill>
              </a:rPr>
              <a:t>Half of the Country Germany belonged to the Franks. Charlemagne’s saw himself the leader of all Christians.</a:t>
            </a:r>
          </a:p>
          <a:p>
            <a:pPr lvl="0"/>
            <a:r>
              <a:rPr lang="en-US" sz="2400" dirty="0" smtClean="0">
                <a:solidFill>
                  <a:schemeClr val="bg1"/>
                </a:solidFill>
              </a:rPr>
              <a:t>Always kept himself informed about everything in the kingdom also made sure directions were well written down.</a:t>
            </a:r>
          </a:p>
          <a:p>
            <a:pPr lvl="0"/>
            <a:r>
              <a:rPr lang="en-US" sz="2400" dirty="0" smtClean="0">
                <a:solidFill>
                  <a:schemeClr val="bg1"/>
                </a:solidFill>
              </a:rPr>
              <a:t>Roman </a:t>
            </a:r>
            <a:r>
              <a:rPr lang="en-US" sz="2400" dirty="0" smtClean="0">
                <a:solidFill>
                  <a:schemeClr val="bg1"/>
                </a:solidFill>
              </a:rPr>
              <a:t>Pope </a:t>
            </a:r>
            <a:r>
              <a:rPr lang="en-US" sz="2400" dirty="0" smtClean="0">
                <a:solidFill>
                  <a:schemeClr val="bg1"/>
                </a:solidFill>
              </a:rPr>
              <a:t>proclaimed Charlemagne the New Roman Empire.</a:t>
            </a:r>
          </a:p>
          <a:p>
            <a:pPr lvl="0"/>
            <a:r>
              <a:rPr lang="en-US" sz="2400" dirty="0" smtClean="0">
                <a:solidFill>
                  <a:schemeClr val="bg1"/>
                </a:solidFill>
              </a:rPr>
              <a:t>Charlemagne’s death was in 814. Then the empire was shared among Charlemagne’s three grandsons in the form of Germany, France and Italy.</a:t>
            </a:r>
          </a:p>
          <a:p>
            <a:pPr marL="0" indent="0">
              <a:buNone/>
            </a:pPr>
            <a:endParaRPr lang="en-US" sz="2800" dirty="0" smtClean="0"/>
          </a:p>
          <a:p>
            <a:endParaRPr lang="en-US" dirty="0"/>
          </a:p>
        </p:txBody>
      </p:sp>
    </p:spTree>
    <p:extLst>
      <p:ext uri="{BB962C8B-B14F-4D97-AF65-F5344CB8AC3E}">
        <p14:creationId xmlns:p14="http://schemas.microsoft.com/office/powerpoint/2010/main" val="3531939011"/>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down)">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down)">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99000">
              <a:srgbClr val="A603AB"/>
            </a:gs>
            <a:gs pos="73000">
              <a:srgbClr val="0819FB"/>
            </a:gs>
            <a:gs pos="22000">
              <a:srgbClr val="F37A10"/>
            </a:gs>
            <a:gs pos="57000">
              <a:srgbClr val="1A8D48"/>
            </a:gs>
            <a:gs pos="38000">
              <a:srgbClr val="FFFF00"/>
            </a:gs>
            <a:gs pos="12000">
              <a:srgbClr val="EE3F17"/>
            </a:gs>
            <a:gs pos="87000">
              <a:srgbClr val="C70D89"/>
            </a:gs>
            <a:gs pos="7000">
              <a:srgbClr val="FF0000"/>
            </a:gs>
            <a:gs pos="99000">
              <a:srgbClr val="A603AB"/>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Questions</a:t>
            </a:r>
            <a:endParaRPr lang="en-US" dirty="0"/>
          </a:p>
        </p:txBody>
      </p:sp>
      <p:sp>
        <p:nvSpPr>
          <p:cNvPr id="3" name="Content Placeholder 2"/>
          <p:cNvSpPr>
            <a:spLocks noGrp="1"/>
          </p:cNvSpPr>
          <p:nvPr>
            <p:ph idx="1"/>
          </p:nvPr>
        </p:nvSpPr>
        <p:spPr/>
        <p:txBody>
          <a:bodyPr/>
          <a:lstStyle/>
          <a:p>
            <a:r>
              <a:rPr lang="en-US" dirty="0" smtClean="0"/>
              <a:t>What was the knights first duty?</a:t>
            </a:r>
          </a:p>
          <a:p>
            <a:r>
              <a:rPr lang="en-US" dirty="0" smtClean="0"/>
              <a:t>What did the winner of the tournament get as a prize?</a:t>
            </a:r>
          </a:p>
          <a:p>
            <a:r>
              <a:rPr lang="en-US" dirty="0" smtClean="0"/>
              <a:t>What does a knight have to know to </a:t>
            </a:r>
            <a:r>
              <a:rPr lang="en-US" dirty="0" smtClean="0"/>
              <a:t>behave?</a:t>
            </a:r>
            <a:endParaRPr lang="en-US" dirty="0" smtClean="0"/>
          </a:p>
          <a:p>
            <a:endParaRPr lang="en-US" dirty="0" smtClean="0"/>
          </a:p>
          <a:p>
            <a:endParaRPr lang="en-US" dirty="0"/>
          </a:p>
        </p:txBody>
      </p:sp>
    </p:spTree>
    <p:extLst>
      <p:ext uri="{BB962C8B-B14F-4D97-AF65-F5344CB8AC3E}">
        <p14:creationId xmlns:p14="http://schemas.microsoft.com/office/powerpoint/2010/main" val="49545446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gradFill>
          <a:gsLst>
            <a:gs pos="0">
              <a:srgbClr val="03D4A8"/>
            </a:gs>
            <a:gs pos="25000">
              <a:srgbClr val="21D6E0"/>
            </a:gs>
            <a:gs pos="75000">
              <a:srgbClr val="0087E6"/>
            </a:gs>
            <a:gs pos="100000">
              <a:srgbClr val="005CBF"/>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Knights</a:t>
            </a:r>
            <a:endParaRPr lang="en-US" dirty="0">
              <a:solidFill>
                <a:srgbClr val="FF0000"/>
              </a:solidFill>
            </a:endParaRPr>
          </a:p>
        </p:txBody>
      </p:sp>
      <p:sp>
        <p:nvSpPr>
          <p:cNvPr id="3" name="Content Placeholder 2"/>
          <p:cNvSpPr>
            <a:spLocks noGrp="1"/>
          </p:cNvSpPr>
          <p:nvPr>
            <p:ph idx="1"/>
          </p:nvPr>
        </p:nvSpPr>
        <p:spPr>
          <a:xfrm>
            <a:off x="381000" y="1447800"/>
            <a:ext cx="8305800" cy="4800600"/>
          </a:xfrm>
        </p:spPr>
        <p:txBody>
          <a:bodyPr>
            <a:normAutofit lnSpcReduction="10000"/>
          </a:bodyPr>
          <a:lstStyle/>
          <a:p>
            <a:pPr lvl="0"/>
            <a:r>
              <a:rPr lang="en-US" sz="2800" dirty="0"/>
              <a:t>Knights first duty was to fight for God and for Christendom</a:t>
            </a:r>
          </a:p>
          <a:p>
            <a:pPr lvl="0"/>
            <a:r>
              <a:rPr lang="en-US" sz="2800" dirty="0"/>
              <a:t>Knights demonstrate </a:t>
            </a:r>
            <a:r>
              <a:rPr lang="en-US" sz="2800" dirty="0" smtClean="0"/>
              <a:t>courage </a:t>
            </a:r>
            <a:r>
              <a:rPr lang="en-US" sz="2800" dirty="0"/>
              <a:t>and skill in </a:t>
            </a:r>
            <a:r>
              <a:rPr lang="en-US" sz="2800" dirty="0" smtClean="0"/>
              <a:t>Chivalry </a:t>
            </a:r>
            <a:r>
              <a:rPr lang="en-US" sz="2800" dirty="0"/>
              <a:t>or tournaments they gathered to test their strengths</a:t>
            </a:r>
            <a:r>
              <a:rPr lang="en-US" sz="2800" dirty="0" smtClean="0"/>
              <a:t>. The object of the game is to try to knock your opponent off of their horse with a blunted staff.</a:t>
            </a:r>
            <a:endParaRPr lang="en-US" sz="2800" dirty="0"/>
          </a:p>
          <a:p>
            <a:pPr lvl="0"/>
            <a:r>
              <a:rPr lang="en-US" sz="2800" dirty="0" smtClean="0"/>
              <a:t>The </a:t>
            </a:r>
            <a:r>
              <a:rPr lang="en-US" sz="2800" dirty="0"/>
              <a:t>winner </a:t>
            </a:r>
            <a:r>
              <a:rPr lang="en-US" sz="2800" dirty="0" smtClean="0"/>
              <a:t>of </a:t>
            </a:r>
            <a:r>
              <a:rPr lang="en-US" sz="2800" dirty="0"/>
              <a:t>the tournament gets a prize presented by the lady of the house usually a garland of flowers</a:t>
            </a:r>
            <a:r>
              <a:rPr lang="en-US" sz="2800" dirty="0" smtClean="0"/>
              <a:t>.</a:t>
            </a:r>
          </a:p>
          <a:p>
            <a:r>
              <a:rPr lang="en-US" sz="2800" dirty="0"/>
              <a:t>Knights have to behave moderate which means to have good manners they also should know music and poetry and have good manners.</a:t>
            </a:r>
          </a:p>
          <a:p>
            <a:pPr lvl="0"/>
            <a:endParaRPr lang="en-US" sz="2800" dirty="0"/>
          </a:p>
          <a:p>
            <a:endParaRPr lang="en-US" sz="2800" dirty="0"/>
          </a:p>
          <a:p>
            <a:endParaRPr lang="en-US" dirty="0"/>
          </a:p>
        </p:txBody>
      </p:sp>
    </p:spTree>
    <p:extLst>
      <p:ext uri="{BB962C8B-B14F-4D97-AF65-F5344CB8AC3E}">
        <p14:creationId xmlns:p14="http://schemas.microsoft.com/office/powerpoint/2010/main" val="2095902499"/>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calcmode="lin" valueType="num">
                                      <p:cBhvr>
                                        <p:cTn id="15"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3">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3">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p:cTn id="23" dur="1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4" dur="1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25" dur="1000" fill="hold"/>
                                        <p:tgtEl>
                                          <p:spTgt spid="3">
                                            <p:txEl>
                                              <p:pRg st="2" end="2"/>
                                            </p:txEl>
                                          </p:spTgt>
                                        </p:tgtEl>
                                        <p:attrNameLst>
                                          <p:attrName>style.rotation</p:attrName>
                                        </p:attrNameLst>
                                      </p:cBhvr>
                                      <p:tavLst>
                                        <p:tav tm="0">
                                          <p:val>
                                            <p:fltVal val="90"/>
                                          </p:val>
                                        </p:tav>
                                        <p:tav tm="100000">
                                          <p:val>
                                            <p:fltVal val="0"/>
                                          </p:val>
                                        </p:tav>
                                      </p:tavLst>
                                    </p:anim>
                                    <p:animEffect transition="in" filter="fade">
                                      <p:cBhvr>
                                        <p:cTn id="26" dur="1000"/>
                                        <p:tgtEl>
                                          <p:spTgt spid="3">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p:cTn id="31" dur="1000" fill="hold"/>
                                        <p:tgtEl>
                                          <p:spTgt spid="3">
                                            <p:txEl>
                                              <p:pRg st="3" end="3"/>
                                            </p:txEl>
                                          </p:spTgt>
                                        </p:tgtEl>
                                        <p:attrNameLst>
                                          <p:attrName>ppt_w</p:attrName>
                                        </p:attrNameLst>
                                      </p:cBhvr>
                                      <p:tavLst>
                                        <p:tav tm="0">
                                          <p:val>
                                            <p:fltVal val="0"/>
                                          </p:val>
                                        </p:tav>
                                        <p:tav tm="100000">
                                          <p:val>
                                            <p:strVal val="#ppt_w"/>
                                          </p:val>
                                        </p:tav>
                                      </p:tavLst>
                                    </p:anim>
                                    <p:anim calcmode="lin" valueType="num">
                                      <p:cBhvr>
                                        <p:cTn id="32" dur="1000" fill="hold"/>
                                        <p:tgtEl>
                                          <p:spTgt spid="3">
                                            <p:txEl>
                                              <p:pRg st="3" end="3"/>
                                            </p:txEl>
                                          </p:spTgt>
                                        </p:tgtEl>
                                        <p:attrNameLst>
                                          <p:attrName>ppt_h</p:attrName>
                                        </p:attrNameLst>
                                      </p:cBhvr>
                                      <p:tavLst>
                                        <p:tav tm="0">
                                          <p:val>
                                            <p:fltVal val="0"/>
                                          </p:val>
                                        </p:tav>
                                        <p:tav tm="100000">
                                          <p:val>
                                            <p:strVal val="#ppt_h"/>
                                          </p:val>
                                        </p:tav>
                                      </p:tavLst>
                                    </p:anim>
                                    <p:anim calcmode="lin" valueType="num">
                                      <p:cBhvr>
                                        <p:cTn id="33" dur="1000" fill="hold"/>
                                        <p:tgtEl>
                                          <p:spTgt spid="3">
                                            <p:txEl>
                                              <p:pRg st="3" end="3"/>
                                            </p:txEl>
                                          </p:spTgt>
                                        </p:tgtEl>
                                        <p:attrNameLst>
                                          <p:attrName>style.rotation</p:attrName>
                                        </p:attrNameLst>
                                      </p:cBhvr>
                                      <p:tavLst>
                                        <p:tav tm="0">
                                          <p:val>
                                            <p:fltVal val="90"/>
                                          </p:val>
                                        </p:tav>
                                        <p:tav tm="100000">
                                          <p:val>
                                            <p:fltVal val="0"/>
                                          </p:val>
                                        </p:tav>
                                      </p:tavLst>
                                    </p:anim>
                                    <p:animEffect transition="in" filter="fade">
                                      <p:cBhvr>
                                        <p:cTn id="34" dur="1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bg>
      <p:bgPr>
        <a:gradFill>
          <a:gsLst>
            <a:gs pos="7000">
              <a:srgbClr val="00B0F0"/>
            </a:gs>
            <a:gs pos="93333">
              <a:srgbClr val="7030A0"/>
            </a:gs>
            <a:gs pos="7000">
              <a:srgbClr val="00B0F0"/>
            </a:gs>
            <a:gs pos="68000">
              <a:srgbClr val="9933FF"/>
            </a:gs>
            <a:gs pos="26000">
              <a:srgbClr val="FF3399"/>
            </a:gs>
            <a:gs pos="90000">
              <a:srgbClr val="7030A0"/>
            </a:gs>
          </a:gsLst>
          <a:path path="shape">
            <a:fillToRect l="50000" t="50000" r="50000" b="50000"/>
          </a:path>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Questions</a:t>
            </a:r>
            <a:endParaRPr lang="en-US" dirty="0"/>
          </a:p>
        </p:txBody>
      </p:sp>
      <p:sp>
        <p:nvSpPr>
          <p:cNvPr id="3" name="Content Placeholder 2"/>
          <p:cNvSpPr>
            <a:spLocks noGrp="1"/>
          </p:cNvSpPr>
          <p:nvPr>
            <p:ph idx="1"/>
          </p:nvPr>
        </p:nvSpPr>
        <p:spPr>
          <a:xfrm>
            <a:off x="533400" y="1981200"/>
            <a:ext cx="8229600" cy="3581400"/>
          </a:xfrm>
        </p:spPr>
        <p:txBody>
          <a:bodyPr/>
          <a:lstStyle/>
          <a:p>
            <a:r>
              <a:rPr lang="en-US" dirty="0" smtClean="0"/>
              <a:t>When was </a:t>
            </a:r>
            <a:r>
              <a:rPr lang="en-US" dirty="0" smtClean="0"/>
              <a:t>Feudalism </a:t>
            </a:r>
            <a:r>
              <a:rPr lang="en-US" dirty="0" smtClean="0"/>
              <a:t>created?</a:t>
            </a:r>
          </a:p>
          <a:p>
            <a:r>
              <a:rPr lang="en-US" dirty="0" smtClean="0"/>
              <a:t>What did the kings divide their lands into?</a:t>
            </a:r>
          </a:p>
          <a:p>
            <a:r>
              <a:rPr lang="en-US" dirty="0" smtClean="0"/>
              <a:t>What was the oath that vassals swore to their king?</a:t>
            </a:r>
          </a:p>
          <a:p>
            <a:endParaRPr lang="en-US" dirty="0" smtClean="0"/>
          </a:p>
          <a:p>
            <a:endParaRPr lang="en-US" dirty="0"/>
          </a:p>
        </p:txBody>
      </p:sp>
    </p:spTree>
    <p:extLst>
      <p:ext uri="{BB962C8B-B14F-4D97-AF65-F5344CB8AC3E}">
        <p14:creationId xmlns:p14="http://schemas.microsoft.com/office/powerpoint/2010/main" val="352025289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shadeToTitle="1">
        <a:gradFill flip="none" rotWithShape="1">
          <a:gsLst>
            <a:gs pos="0">
              <a:srgbClr val="FF3399"/>
            </a:gs>
            <a:gs pos="25000">
              <a:srgbClr val="FF6633"/>
            </a:gs>
            <a:gs pos="50000">
              <a:srgbClr val="FFFF00"/>
            </a:gs>
            <a:gs pos="75000">
              <a:srgbClr val="01A78F"/>
            </a:gs>
            <a:gs pos="100000">
              <a:srgbClr val="3366FF"/>
            </a:gs>
          </a:gsLst>
          <a:path path="shape">
            <a:fillToRect l="50000" t="50000" r="50000" b="50000"/>
          </a:path>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Feudalism </a:t>
            </a:r>
            <a:endParaRPr lang="en-US" dirty="0"/>
          </a:p>
        </p:txBody>
      </p:sp>
      <p:sp>
        <p:nvSpPr>
          <p:cNvPr id="3" name="Content Placeholder 2"/>
          <p:cNvSpPr>
            <a:spLocks noGrp="1"/>
          </p:cNvSpPr>
          <p:nvPr>
            <p:ph idx="1"/>
          </p:nvPr>
        </p:nvSpPr>
        <p:spPr/>
        <p:txBody>
          <a:bodyPr>
            <a:normAutofit/>
          </a:bodyPr>
          <a:lstStyle/>
          <a:p>
            <a:r>
              <a:rPr lang="en-US" dirty="0"/>
              <a:t>Around 800 A.D. a system of government called Feudalism was created. To control their lands, kings divided them into fiefs, which are land a king or other powerful landowner would give to nobles. These nobles are also called vassals. Vassals swear an oath of fealty to their king. They promise to be loyal to the king, to fight for him in war, and to help keep the </a:t>
            </a:r>
            <a:r>
              <a:rPr lang="en-US" dirty="0" smtClean="0"/>
              <a:t>peace in the kingdom. </a:t>
            </a:r>
            <a:endParaRPr lang="en-US" dirty="0"/>
          </a:p>
        </p:txBody>
      </p:sp>
    </p:spTree>
    <p:extLst>
      <p:ext uri="{BB962C8B-B14F-4D97-AF65-F5344CB8AC3E}">
        <p14:creationId xmlns:p14="http://schemas.microsoft.com/office/powerpoint/2010/main" val="2395748374"/>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rgbClr val="FFFF00"/>
            </a:gs>
            <a:gs pos="89000">
              <a:srgbClr val="FFC929"/>
            </a:gs>
            <a:gs pos="48000">
              <a:srgbClr val="FF3399"/>
            </a:gs>
            <a:gs pos="69000">
              <a:srgbClr val="FF7667"/>
            </a:gs>
            <a:gs pos="100000">
              <a:srgbClr val="FFFF00"/>
            </a:gs>
          </a:gsLst>
          <a:path path="rect">
            <a:fillToRect l="100000" t="100000"/>
          </a:path>
          <a:tileRect r="-100000" b="-10000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Questions</a:t>
            </a:r>
            <a:endParaRPr lang="en-US" dirty="0"/>
          </a:p>
        </p:txBody>
      </p:sp>
      <p:sp>
        <p:nvSpPr>
          <p:cNvPr id="3" name="Content Placeholder 2"/>
          <p:cNvSpPr>
            <a:spLocks noGrp="1"/>
          </p:cNvSpPr>
          <p:nvPr>
            <p:ph idx="1"/>
          </p:nvPr>
        </p:nvSpPr>
        <p:spPr/>
        <p:txBody>
          <a:bodyPr/>
          <a:lstStyle/>
          <a:p>
            <a:r>
              <a:rPr lang="en-US" dirty="0" smtClean="0"/>
              <a:t>What soldiers were protecting the town?</a:t>
            </a:r>
          </a:p>
          <a:p>
            <a:r>
              <a:rPr lang="en-US" dirty="0" smtClean="0"/>
              <a:t>What did the </a:t>
            </a:r>
            <a:r>
              <a:rPr lang="en-US" dirty="0" smtClean="0"/>
              <a:t>crusaders </a:t>
            </a:r>
            <a:r>
              <a:rPr lang="en-US" dirty="0" smtClean="0"/>
              <a:t>want to do when they got to Jerusalem?</a:t>
            </a:r>
          </a:p>
          <a:p>
            <a:endParaRPr lang="en-US" dirty="0" smtClean="0"/>
          </a:p>
          <a:p>
            <a:endParaRPr lang="en-US" dirty="0"/>
          </a:p>
        </p:txBody>
      </p:sp>
    </p:spTree>
    <p:extLst>
      <p:ext uri="{BB962C8B-B14F-4D97-AF65-F5344CB8AC3E}">
        <p14:creationId xmlns:p14="http://schemas.microsoft.com/office/powerpoint/2010/main" val="718136572"/>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142</TotalTime>
  <Words>683</Words>
  <Application>Microsoft Office PowerPoint</Application>
  <PresentationFormat>On-screen Show (4:3)</PresentationFormat>
  <Paragraphs>46</Paragraphs>
  <Slides>11</Slides>
  <Notes>0</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Office Theme</vt:lpstr>
      <vt:lpstr>War and Empire of the Middle Ages</vt:lpstr>
      <vt:lpstr>Questions</vt:lpstr>
      <vt:lpstr>Charlemagne</vt:lpstr>
      <vt:lpstr>Charlemagne</vt:lpstr>
      <vt:lpstr>Questions</vt:lpstr>
      <vt:lpstr>Knights</vt:lpstr>
      <vt:lpstr>Questions</vt:lpstr>
      <vt:lpstr>Feudalism </vt:lpstr>
      <vt:lpstr>Questions</vt:lpstr>
      <vt:lpstr> The Crusades</vt:lpstr>
      <vt:lpstr>Summary of the Crusades</vt:lpstr>
    </vt:vector>
  </TitlesOfParts>
  <Company>Lakeland Schools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War and Empire of the Middle Ages</dc:title>
  <dc:creator>Lakeland CSD</dc:creator>
  <cp:lastModifiedBy>Lakeland CSD</cp:lastModifiedBy>
  <cp:revision>18</cp:revision>
  <dcterms:created xsi:type="dcterms:W3CDTF">2012-05-11T13:43:21Z</dcterms:created>
  <dcterms:modified xsi:type="dcterms:W3CDTF">2012-05-15T14:28:12Z</dcterms:modified>
</cp:coreProperties>
</file>